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7" r:id="rId1"/>
    <p:sldMasterId id="2147484110" r:id="rId2"/>
    <p:sldMasterId id="2147484124" r:id="rId3"/>
    <p:sldMasterId id="2147484141" r:id="rId4"/>
    <p:sldMasterId id="2147484170" r:id="rId5"/>
    <p:sldMasterId id="2147484172" r:id="rId6"/>
    <p:sldMasterId id="2147484185" r:id="rId7"/>
    <p:sldMasterId id="2147484198" r:id="rId8"/>
    <p:sldMasterId id="2147484211" r:id="rId9"/>
    <p:sldMasterId id="2147484224" r:id="rId10"/>
    <p:sldMasterId id="2147484237" r:id="rId11"/>
  </p:sldMasterIdLst>
  <p:notesMasterIdLst>
    <p:notesMasterId r:id="rId57"/>
  </p:notesMasterIdLst>
  <p:handoutMasterIdLst>
    <p:handoutMasterId r:id="rId58"/>
  </p:handoutMasterIdLst>
  <p:sldIdLst>
    <p:sldId id="395" r:id="rId12"/>
    <p:sldId id="371" r:id="rId13"/>
    <p:sldId id="462" r:id="rId14"/>
    <p:sldId id="397" r:id="rId15"/>
    <p:sldId id="398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07" r:id="rId24"/>
    <p:sldId id="380" r:id="rId25"/>
    <p:sldId id="458" r:id="rId26"/>
    <p:sldId id="381" r:id="rId27"/>
    <p:sldId id="432" r:id="rId28"/>
    <p:sldId id="427" r:id="rId29"/>
    <p:sldId id="463" r:id="rId30"/>
    <p:sldId id="464" r:id="rId31"/>
    <p:sldId id="467" r:id="rId32"/>
    <p:sldId id="286" r:id="rId33"/>
    <p:sldId id="430" r:id="rId34"/>
    <p:sldId id="361" r:id="rId35"/>
    <p:sldId id="400" r:id="rId36"/>
    <p:sldId id="401" r:id="rId37"/>
    <p:sldId id="409" r:id="rId38"/>
    <p:sldId id="410" r:id="rId39"/>
    <p:sldId id="402" r:id="rId40"/>
    <p:sldId id="387" r:id="rId41"/>
    <p:sldId id="468" r:id="rId42"/>
    <p:sldId id="469" r:id="rId43"/>
    <p:sldId id="470" r:id="rId44"/>
    <p:sldId id="471" r:id="rId45"/>
    <p:sldId id="472" r:id="rId46"/>
    <p:sldId id="473" r:id="rId47"/>
    <p:sldId id="475" r:id="rId48"/>
    <p:sldId id="474" r:id="rId49"/>
    <p:sldId id="433" r:id="rId50"/>
    <p:sldId id="434" r:id="rId51"/>
    <p:sldId id="435" r:id="rId52"/>
    <p:sldId id="459" r:id="rId53"/>
    <p:sldId id="460" r:id="rId54"/>
    <p:sldId id="461" r:id="rId55"/>
    <p:sldId id="405" r:id="rId5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F24"/>
    <a:srgbClr val="4C4C4C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 snapToGrid="0" snapToObjects="1">
      <p:cViewPr>
        <p:scale>
          <a:sx n="62" d="100"/>
          <a:sy n="62" d="100"/>
        </p:scale>
        <p:origin x="-1840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3432-F602-4653-A8B5-11472680D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E0A0-94D2-4A5C-908A-58D97FE119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67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E0A0-94D2-4A5C-908A-58D97FE119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8BA5A0E2-C879-4BC3-87B0-00E7FF3A87A9}" type="slidenum">
              <a:rPr lang="en-US" sz="1200" smtClean="0">
                <a:latin typeface="Times" pitchFamily="-1" charset="0"/>
              </a:rPr>
              <a:pPr/>
              <a:t>37</a:t>
            </a:fld>
            <a:endParaRPr lang="en-US" sz="1200" smtClean="0">
              <a:latin typeface="Times" pitchFamily="-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02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5EB2849F-E24E-4340-9386-4EE641DB75BC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38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49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80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80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80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80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80" charset="0"/>
              </a:defRPr>
            </a:lvl9pPr>
          </a:lstStyle>
          <a:p>
            <a:fld id="{ACEAFBA1-CD0C-4F03-A4AB-B59881A1692C}" type="slidenum">
              <a:rPr lang="en-US" altLang="ja-JP" sz="1200" smtClean="0"/>
              <a:pPr/>
              <a:t>21</a:t>
            </a:fld>
            <a:endParaRPr lang="en-US" altLang="ja-JP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>
              <a:latin typeface="Times" pitchFamily="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6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Donor</a:t>
            </a:r>
            <a:r>
              <a:rPr lang="en-US" baseline="0" dirty="0" smtClean="0"/>
              <a:t>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E0A0-94D2-4A5C-908A-58D97FE119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3844D168-7E57-4C57-A2CC-F2EE2E545164}" type="slidenum">
              <a:rPr lang="en-US" sz="1200" smtClean="0">
                <a:solidFill>
                  <a:srgbClr val="000000"/>
                </a:solidFill>
                <a:latin typeface="Times" pitchFamily="-1" charset="0"/>
              </a:rPr>
              <a:pPr/>
              <a:t>31</a:t>
            </a:fld>
            <a:endParaRPr lang="en-US" sz="1200" smtClean="0">
              <a:solidFill>
                <a:srgbClr val="000000"/>
              </a:solidFill>
              <a:latin typeface="Times" pitchFamily="-1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13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52C4F9ED-026E-4467-8FA7-4A85C66A51D4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32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1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DB7A9038-3D50-4C45-B181-FEECC49D5DA5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33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47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F080B977-6110-4C8C-8011-C26A6D7E1E10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34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00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09B887EC-F5DE-47E8-AAD8-8ADC39DA575B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35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03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1" charset="-128"/>
              </a:defRPr>
            </a:lvl9pPr>
          </a:lstStyle>
          <a:p>
            <a:fld id="{4B4A2990-6737-454A-A28F-D8011F7CC88D}" type="slidenum">
              <a:rPr lang="en-US" sz="1200" smtClean="0">
                <a:solidFill>
                  <a:prstClr val="black"/>
                </a:solidFill>
                <a:latin typeface="Times" pitchFamily="-1" charset="0"/>
              </a:rPr>
              <a:pPr/>
              <a:t>36</a:t>
            </a:fld>
            <a:endParaRPr lang="en-US" sz="1200" smtClean="0">
              <a:solidFill>
                <a:prstClr val="black"/>
              </a:solidFill>
              <a:latin typeface="Times" pitchFamily="-1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5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934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940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3584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206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21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4456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235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6023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2625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465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49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0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8681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8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3701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974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6585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9654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857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6977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1455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246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382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718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064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1315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666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526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49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1390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2313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80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337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253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5846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321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20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802-4D0A-43FB-A643-9FFF53597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0FE-ED6B-4AE2-A0F6-EA8E88CC9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8653-0938-43FA-BE05-96881435F9AD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6945-17C3-475B-B9FA-1933F86A00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5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7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27410-993D-47E4-8E46-365D93C4BF7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9062-C952-4BA4-B1AE-F014B3EBAC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91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2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2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79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355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021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188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18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3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802-4D0A-43FB-A643-9FFF53597012}" type="datetimeFigureOut">
              <a:rPr lang="en-US" smtClean="0"/>
              <a:pPr/>
              <a:t>5/16/2014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0FE-ED6B-4AE2-A0F6-EA8E88CC9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0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802-4D0A-43FB-A643-9FFF53597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0FE-ED6B-4AE2-A0F6-EA8E88CC9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04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8653-0938-43FA-BE05-96881435F9AD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6945-17C3-475B-B9FA-1933F86A00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52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93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27410-993D-47E4-8E46-365D93C4BF7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9062-C952-4BA4-B1AE-F014B3EBAC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4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9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8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89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8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81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8653-0938-43FA-BE05-96881435F9AD}" type="datetime5">
              <a:rPr lang="en-GB" smtClean="0"/>
              <a:pPr>
                <a:defRPr/>
              </a:pPr>
              <a:t>16-May-14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6945-17C3-475B-B9FA-1933F86A001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58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328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831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825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54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65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802-4D0A-43FB-A643-9FFF53597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0FE-ED6B-4AE2-A0F6-EA8E88CC9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8653-0938-43FA-BE05-96881435F9AD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B6945-17C3-475B-B9FA-1933F86A001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29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19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27410-993D-47E4-8E46-365D93C4BF75}" type="datetime5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16-May-14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9062-C952-4BA4-B1AE-F014B3EBAC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7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94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1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4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4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1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81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46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862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462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205" y="3051829"/>
            <a:ext cx="4502484" cy="3190055"/>
          </a:xfrm>
          <a:effectLst/>
        </p:spPr>
        <p:txBody>
          <a:bodyPr lIns="0" tIns="0" rIns="0" bIns="0" anchor="t"/>
          <a:lstStyle>
            <a:lvl1pPr algn="r">
              <a:spcBef>
                <a:spcPts val="0"/>
              </a:spcBef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45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27410-993D-47E4-8E46-365D93C4BF75}" type="datetime5">
              <a:rPr lang="en-GB" smtClean="0"/>
              <a:pPr>
                <a:defRPr/>
              </a:pPr>
              <a:t>16-May-14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9062-C952-4BA4-B1AE-F014B3EBAC1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9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© 2013 Tom Ahern</a:t>
            </a:r>
            <a:endParaRPr lang="en-US" sz="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9064DF2-4E58-4EE8-8070-55851850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49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1142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596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02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593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2785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2009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5761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1168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30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56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81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60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670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392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039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455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593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834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4251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978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49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278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6033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239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2741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5461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2423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7680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316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70A1-43BF-46A5-8693-AAC493D8B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41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6758-2DA2-417F-81A8-31FA8DA89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14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2705-382F-4568-837F-F251077152BC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D501-BBEF-7544-B46D-1FF5344CD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197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89DD-6C10-4D50-9470-87C2F02D0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1994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5097-EC53-40F9-9E01-5AF2B54DE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171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95A3-B1DE-4323-A34E-76CD688AD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078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E3F2-F9F1-4F7B-AB93-9890B0980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8945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618-A5EC-4327-9A3B-55E3D1BFB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6000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44-0D5C-49ED-967F-287E2DE857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9847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472-A54C-4698-BB30-1563DEAA3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9342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8DBF-BF1A-4DA7-BE00-79D62CCF0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1189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13D3-D421-44A8-AEA7-5BC382ECC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4960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9F12-6320-467D-BA27-75EBC3B74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973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2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2705-382F-4568-837F-F251077152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D501-BBEF-7544-B46D-1FF5344CD6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pitchFamily="-1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pitchFamily="-1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 2013 Tom Ahern</a:t>
            </a:r>
            <a:endParaRPr lang="en-US" sz="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-1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33C805-A567-4337-B6EA-6AB8B467969B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transition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ヒラギノ角ゴ Pro W3" pitchFamily="-1" charset="-128"/>
          <a:cs typeface="ヒラギノ角ゴ Pro W3" pitchFamily="-65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ヒラギノ角ゴ Pro W3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ＭＳ Ｐゴシック" pitchFamily="-106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88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1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Direct Mail | © 2010 Tom Ahern | www.aherncomm.com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A0C9F0-9DF6-4B65-98D1-2B39D3BC5A87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1"/>
            <a:ext cx="9144000" cy="624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>Donor Retention:</a:t>
            </a:r>
          </a:p>
          <a:p>
            <a:endParaRPr lang="en-US" sz="7000" b="1" dirty="0" smtClean="0">
              <a:solidFill>
                <a:srgbClr val="3F8F24"/>
              </a:solidFill>
              <a:latin typeface="Calibri"/>
              <a:ea typeface="Times New Roman"/>
              <a:cs typeface="Calibri"/>
            </a:endParaRPr>
          </a:p>
          <a:p>
            <a:r>
              <a:rPr lang="en-US" sz="51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>Current Rates Are Plummeting</a:t>
            </a:r>
          </a:p>
          <a:p>
            <a:endParaRPr lang="en-US" sz="6500" b="1" dirty="0" smtClean="0">
              <a:solidFill>
                <a:srgbClr val="3F8F24"/>
              </a:solidFill>
              <a:latin typeface="Calibri"/>
              <a:ea typeface="Times New Roman"/>
              <a:cs typeface="Calibri"/>
            </a:endParaRPr>
          </a:p>
          <a:p>
            <a:r>
              <a:rPr lang="en-US" sz="65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46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>What  Fundraisers Can Do to Reverse the Trend!</a:t>
            </a:r>
            <a:endParaRPr lang="en-US" sz="6900" b="1" dirty="0" smtClean="0">
              <a:solidFill>
                <a:srgbClr val="3F8F24"/>
              </a:solidFill>
              <a:latin typeface="Calibri"/>
              <a:ea typeface="Times New Roman"/>
              <a:cs typeface="Calibri"/>
            </a:endParaRPr>
          </a:p>
          <a:p>
            <a:r>
              <a:rPr lang="en-US" sz="22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en-US" sz="22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</a:br>
            <a:endParaRPr lang="en-US" sz="3200" b="1" i="1" dirty="0" smtClean="0">
              <a:latin typeface="Calibri"/>
              <a:ea typeface="Times New Roman"/>
              <a:cs typeface="Calibri"/>
            </a:endParaRPr>
          </a:p>
          <a:p>
            <a:endParaRPr lang="en-US" sz="3200" b="1" dirty="0">
              <a:latin typeface="Calibri"/>
              <a:ea typeface="Times New Roman"/>
              <a:cs typeface="Calibri"/>
            </a:endParaRPr>
          </a:p>
          <a:p>
            <a:r>
              <a:rPr lang="en-US" sz="4000" b="1" i="1" dirty="0" smtClean="0">
                <a:latin typeface="Calibri"/>
                <a:ea typeface="Times New Roman"/>
                <a:cs typeface="Calibri"/>
              </a:rPr>
              <a:t>Jay B. Love</a:t>
            </a:r>
          </a:p>
          <a:p>
            <a:r>
              <a:rPr lang="en-US" sz="3500" b="1" i="1" dirty="0" smtClean="0">
                <a:latin typeface="Calibri"/>
                <a:cs typeface="Calibri"/>
              </a:rPr>
              <a:t>CEO &amp; Co-Founder </a:t>
            </a:r>
          </a:p>
          <a:p>
            <a:r>
              <a:rPr lang="en-US" sz="4000" b="1" i="1" dirty="0" smtClean="0">
                <a:solidFill>
                  <a:srgbClr val="3F8F24"/>
                </a:solidFill>
                <a:latin typeface="Calibri"/>
                <a:cs typeface="Calibri"/>
              </a:rPr>
              <a:t>Bloomerang</a:t>
            </a:r>
            <a:endParaRPr lang="en-US" sz="3200" b="1" i="1" dirty="0" smtClean="0">
              <a:latin typeface="Calibri"/>
              <a:cs typeface="Calibri"/>
            </a:endParaRPr>
          </a:p>
        </p:txBody>
      </p:sp>
      <p:pic>
        <p:nvPicPr>
          <p:cNvPr id="6" name="Picture 5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36245"/>
            <a:ext cx="8229600" cy="2005329"/>
          </a:xfrm>
        </p:spPr>
        <p:txBody>
          <a:bodyPr>
            <a:noAutofit/>
          </a:bodyPr>
          <a:lstStyle/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3F8F24"/>
                </a:solidFill>
              </a:rPr>
              <a:t>Yes, your eyes read correctly: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More than SIX out of every TEN Donors from the previous year did NOT donate at all the next year!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1"/>
          <a:stretch/>
        </p:blipFill>
        <p:spPr bwMode="auto">
          <a:xfrm>
            <a:off x="2014537" y="4558502"/>
            <a:ext cx="301466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shattuck\Downloads\log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14380" r="7287" b="23405"/>
          <a:stretch/>
        </p:blipFill>
        <p:spPr bwMode="auto">
          <a:xfrm>
            <a:off x="1874519" y="670083"/>
            <a:ext cx="1828801" cy="11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hattuck\Downloads\urbanheader09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67387"/>
          <a:stretch/>
        </p:blipFill>
        <p:spPr bwMode="auto">
          <a:xfrm>
            <a:off x="4571999" y="803273"/>
            <a:ext cx="275844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6"/>
          <a:stretch/>
        </p:blipFill>
        <p:spPr bwMode="auto">
          <a:xfrm>
            <a:off x="5013961" y="4558502"/>
            <a:ext cx="2057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Love\AppData\Local\Microsoft\Windows\Temporary Internet Files\Content.Outlook\YOH49GM2\Bloomerang_Retention_Infographic_FEP_fu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9022" b="47869"/>
          <a:stretch/>
        </p:blipFill>
        <p:spPr bwMode="auto">
          <a:xfrm>
            <a:off x="1828800" y="152400"/>
            <a:ext cx="546858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Love\AppData\Local\Microsoft\Windows\Temporary Internet Files\Content.Outlook\YOH49GM2\Bloomerang_Retention_Infographic_FEP_fu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t="52496" b="3509"/>
          <a:stretch/>
        </p:blipFill>
        <p:spPr bwMode="auto">
          <a:xfrm>
            <a:off x="1846613" y="76200"/>
            <a:ext cx="5468587" cy="6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3275"/>
            <a:ext cx="9144000" cy="7943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3F8F24"/>
                </a:solidFill>
                <a:latin typeface="Calibri"/>
                <a:cs typeface="Calibri"/>
              </a:rPr>
              <a:t>Addressing the Retention Problem!</a:t>
            </a:r>
            <a:endParaRPr lang="en-US" sz="3800" b="1" dirty="0">
              <a:solidFill>
                <a:srgbClr val="3F8F24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20" y="34201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it a Donor Relationship Issue?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" y="6330253"/>
            <a:ext cx="2692400" cy="4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82"/>
            <a:ext cx="8610600" cy="229379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3F8F24"/>
                </a:solidFill>
              </a:rPr>
              <a:t>Cue the </a:t>
            </a:r>
            <a:r>
              <a:rPr lang="en-US" sz="3200" dirty="0" err="1" smtClean="0">
                <a:solidFill>
                  <a:srgbClr val="3F8F24"/>
                </a:solidFill>
              </a:rPr>
              <a:t>ExpertS</a:t>
            </a:r>
            <a:r>
              <a:rPr lang="en-US" sz="3200" dirty="0" smtClean="0">
                <a:solidFill>
                  <a:srgbClr val="3F8F24"/>
                </a:solidFill>
              </a:rPr>
              <a:t>:</a:t>
            </a:r>
            <a:br>
              <a:rPr lang="en-US" sz="3200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600" b="1" dirty="0" smtClean="0">
                <a:solidFill>
                  <a:srgbClr val="3F8F24"/>
                </a:solidFill>
              </a:rPr>
              <a:t/>
            </a:r>
            <a:br>
              <a:rPr lang="en-US" sz="3600" b="1" dirty="0" smtClean="0">
                <a:solidFill>
                  <a:srgbClr val="3F8F24"/>
                </a:solidFill>
              </a:rPr>
            </a:br>
            <a:r>
              <a:rPr lang="en-US" sz="3600" dirty="0">
                <a:solidFill>
                  <a:srgbClr val="3F8F24"/>
                </a:solidFill>
              </a:rPr>
              <a:t/>
            </a:r>
            <a:br>
              <a:rPr lang="en-US" sz="3600" dirty="0">
                <a:solidFill>
                  <a:srgbClr val="3F8F24"/>
                </a:solidFill>
              </a:rPr>
            </a:br>
            <a:endParaRPr lang="en-US" sz="3600" dirty="0">
              <a:solidFill>
                <a:srgbClr val="3F8F2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5948" y="4271268"/>
            <a:ext cx="3760892" cy="1970617"/>
          </a:xfrm>
        </p:spPr>
        <p:txBody>
          <a:bodyPr>
            <a:noAutofit/>
          </a:bodyPr>
          <a:lstStyle/>
          <a:p>
            <a:endParaRPr lang="en-US" sz="2500" b="1" dirty="0" smtClean="0">
              <a:solidFill>
                <a:schemeClr val="tx1"/>
              </a:solidFill>
            </a:endParaRPr>
          </a:p>
          <a:p>
            <a:endParaRPr lang="en-US" sz="2500" b="1" dirty="0">
              <a:solidFill>
                <a:schemeClr val="tx1"/>
              </a:solidFill>
            </a:endParaRPr>
          </a:p>
          <a:p>
            <a:endParaRPr lang="en-US" sz="2500" b="1" dirty="0" smtClean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Dr. Adrian </a:t>
            </a:r>
            <a:r>
              <a:rPr lang="en-US" sz="2500" b="1" dirty="0" err="1" smtClean="0">
                <a:solidFill>
                  <a:schemeClr val="tx1"/>
                </a:solidFill>
              </a:rPr>
              <a:t>Sargeant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Bloomerang Chief Scientist 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1500" dirty="0" smtClean="0">
                <a:solidFill>
                  <a:schemeClr val="tx1"/>
                </a:solidFill>
              </a:rPr>
              <a:t>Professor </a:t>
            </a:r>
            <a:r>
              <a:rPr lang="en-US" sz="1500" dirty="0">
                <a:solidFill>
                  <a:schemeClr val="tx1"/>
                </a:solidFill>
              </a:rPr>
              <a:t>of Fundraising at the Center on Philanthropy at Indiana University holding what is presently the world’s only endowed chair in that </a:t>
            </a:r>
            <a:r>
              <a:rPr lang="en-US" sz="1500" dirty="0" smtClean="0">
                <a:solidFill>
                  <a:schemeClr val="tx1"/>
                </a:solidFill>
              </a:rPr>
              <a:t>discipline.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Top 10 Most Influential People in Fundraising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Renowned expert on Donor Retention and Donor Loyalty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37" y="0"/>
            <a:ext cx="2177363" cy="324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1" y="1094147"/>
            <a:ext cx="1336322" cy="17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2" y="-1"/>
            <a:ext cx="2177364" cy="32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580" y="3441118"/>
            <a:ext cx="418082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500" b="1" dirty="0" smtClean="0">
                <a:solidFill>
                  <a:prstClr val="black"/>
                </a:solidFill>
              </a:rPr>
              <a:t>Mr. Tom Ahern</a:t>
            </a:r>
            <a:endParaRPr lang="en-US" sz="25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500" b="1" dirty="0">
                <a:solidFill>
                  <a:prstClr val="black"/>
                </a:solidFill>
              </a:rPr>
              <a:t>Bloomerang </a:t>
            </a:r>
            <a:r>
              <a:rPr lang="en-US" sz="2500" b="1" dirty="0" smtClean="0">
                <a:solidFill>
                  <a:prstClr val="black"/>
                </a:solidFill>
              </a:rPr>
              <a:t>Donor Communications Head Coach </a:t>
            </a:r>
            <a:endParaRPr lang="en-US" sz="25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500" dirty="0" smtClean="0">
                <a:solidFill>
                  <a:prstClr val="black"/>
                </a:solidFill>
              </a:rPr>
              <a:t>O</a:t>
            </a:r>
            <a:r>
              <a:rPr lang="en-US" sz="1600" dirty="0" smtClean="0"/>
              <a:t>ne </a:t>
            </a:r>
            <a:r>
              <a:rPr lang="en-US" sz="1600" dirty="0"/>
              <a:t>of the world’s top authorities on donor </a:t>
            </a:r>
            <a:r>
              <a:rPr lang="en-US" sz="1600" dirty="0" smtClean="0"/>
              <a:t>communications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Author of 4 books on Donor Communications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/>
              <a:t>Winner of 3 prestigious </a:t>
            </a:r>
            <a:r>
              <a:rPr lang="en-US" sz="1600" dirty="0"/>
              <a:t>international </a:t>
            </a:r>
            <a:r>
              <a:rPr lang="en-US" sz="1600" dirty="0" err="1"/>
              <a:t>IABC</a:t>
            </a:r>
            <a:r>
              <a:rPr lang="en-US" sz="1600" dirty="0"/>
              <a:t> Gold Quill </a:t>
            </a:r>
            <a:r>
              <a:rPr lang="en-US" sz="1600" dirty="0" smtClean="0"/>
              <a:t>awards</a:t>
            </a:r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04" y="1094148"/>
            <a:ext cx="1154096" cy="17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400" y="1269696"/>
            <a:ext cx="7517960" cy="388843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Common Desire to Address an Ever Increasing Crisis in the Sector We Both Love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400" y="552088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800" b="1" dirty="0" smtClean="0">
                <a:solidFill>
                  <a:srgbClr val="3F8F24"/>
                </a:solidFill>
              </a:rPr>
              <a:t>How Do Two Long Term Experts in Separate Corners of the Non-Profit World Synch Up? </a:t>
            </a:r>
          </a:p>
        </p:txBody>
      </p:sp>
    </p:spTree>
    <p:extLst>
      <p:ext uri="{BB962C8B-B14F-4D97-AF65-F5344CB8AC3E}">
        <p14:creationId xmlns:p14="http://schemas.microsoft.com/office/powerpoint/2010/main" val="30740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82"/>
            <a:ext cx="8610600" cy="229379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F8F24"/>
                </a:solidFill>
              </a:rPr>
              <a:t>  Donor Retention Best Practices</a:t>
            </a:r>
            <a:br>
              <a:rPr lang="en-US" sz="3200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600" b="1" dirty="0" smtClean="0">
                <a:solidFill>
                  <a:srgbClr val="3F8F24"/>
                </a:solidFill>
              </a:rPr>
              <a:t/>
            </a:r>
            <a:br>
              <a:rPr lang="en-US" sz="3600" b="1" dirty="0" smtClean="0">
                <a:solidFill>
                  <a:srgbClr val="3F8F24"/>
                </a:solidFill>
              </a:rPr>
            </a:br>
            <a:r>
              <a:rPr lang="en-US" sz="3600" dirty="0">
                <a:solidFill>
                  <a:srgbClr val="3F8F24"/>
                </a:solidFill>
              </a:rPr>
              <a:t/>
            </a:r>
            <a:br>
              <a:rPr lang="en-US" sz="3600" dirty="0">
                <a:solidFill>
                  <a:srgbClr val="3F8F24"/>
                </a:solidFill>
              </a:rPr>
            </a:br>
            <a:endParaRPr lang="en-US" sz="3600" dirty="0">
              <a:solidFill>
                <a:srgbClr val="3F8F2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691" y="1265351"/>
            <a:ext cx="6428509" cy="1970617"/>
          </a:xfrm>
        </p:spPr>
        <p:txBody>
          <a:bodyPr>
            <a:noAutofit/>
          </a:bodyPr>
          <a:lstStyle/>
          <a:p>
            <a:endParaRPr lang="en-US" sz="2500" b="1" dirty="0" smtClean="0">
              <a:solidFill>
                <a:schemeClr val="tx1"/>
              </a:solidFill>
            </a:endParaRPr>
          </a:p>
          <a:p>
            <a:endParaRPr lang="en-US" sz="2500" b="1" dirty="0" smtClean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Dr. Adrian </a:t>
            </a:r>
            <a:r>
              <a:rPr lang="en-US" sz="2500" b="1" dirty="0" err="1" smtClean="0">
                <a:solidFill>
                  <a:schemeClr val="tx1"/>
                </a:solidFill>
              </a:rPr>
              <a:t>Sargeant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2500" b="1" dirty="0" err="1" smtClean="0">
                <a:solidFill>
                  <a:schemeClr val="tx1"/>
                </a:solidFill>
              </a:rPr>
              <a:t>Bloomerang</a:t>
            </a:r>
            <a:r>
              <a:rPr lang="en-US" sz="2500" b="1" dirty="0" smtClean="0">
                <a:solidFill>
                  <a:schemeClr val="tx1"/>
                </a:solidFill>
              </a:rPr>
              <a:t> Chief Scientist </a:t>
            </a:r>
          </a:p>
          <a:p>
            <a:endParaRPr lang="en-US" sz="15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72" y="225331"/>
            <a:ext cx="2137328" cy="318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019" y="3820775"/>
            <a:ext cx="81025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/>
              <a:t>“A 10</a:t>
            </a:r>
            <a:r>
              <a:rPr lang="en-GB" sz="3200" b="1" dirty="0"/>
              <a:t>% </a:t>
            </a:r>
            <a:r>
              <a:rPr lang="en-GB" sz="3200" b="1" dirty="0" smtClean="0"/>
              <a:t>improvement in retention can double the </a:t>
            </a:r>
            <a:r>
              <a:rPr lang="en-GB" sz="3200" b="1" dirty="0"/>
              <a:t>LIFETIME </a:t>
            </a:r>
            <a:r>
              <a:rPr lang="en-GB" sz="3200" b="1" dirty="0" smtClean="0"/>
              <a:t>value of your donor database!”</a:t>
            </a:r>
            <a:endParaRPr lang="en-GB" sz="3200" b="1" dirty="0"/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1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362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F8F24"/>
                </a:solidFill>
              </a:rPr>
              <a:t>Donor Retention Made Simple</a:t>
            </a:r>
            <a:endParaRPr lang="en-US" b="1" dirty="0">
              <a:solidFill>
                <a:srgbClr val="3F8F24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C:\Users\sshattuck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2633"/>
          <a:stretch/>
        </p:blipFill>
        <p:spPr bwMode="auto">
          <a:xfrm>
            <a:off x="91757" y="899160"/>
            <a:ext cx="8945563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47614" y="1052736"/>
            <a:ext cx="8753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</a:t>
            </a:r>
            <a:r>
              <a:rPr lang="en-US" sz="4400" b="1" dirty="0" smtClean="0">
                <a:latin typeface="Calibri"/>
                <a:cs typeface="Calibri"/>
              </a:rPr>
              <a:t># of Donors in Current 12 Months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latin typeface="Calibri"/>
                <a:cs typeface="Calibri"/>
              </a:rPr>
              <a:t>(from the previous years pool)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latin typeface="Calibri"/>
                <a:cs typeface="Calibri"/>
              </a:rPr>
              <a:t>Divided by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latin typeface="Calibri"/>
                <a:cs typeface="Calibri"/>
              </a:rPr>
              <a:t>    # of Donors in Previous 12 Months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09B-BBEF-44E4-8738-1062C4ECA7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6400" y="0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3F8F24"/>
                </a:solidFill>
              </a:rPr>
              <a:t>Figuring Your Donor Retention Rate</a:t>
            </a:r>
            <a:endParaRPr lang="en-GB" b="1" dirty="0" smtClean="0">
              <a:solidFill>
                <a:srgbClr val="3F8F2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14968"/>
            <a:ext cx="1521456" cy="4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47614" y="1052736"/>
            <a:ext cx="8753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</a:t>
            </a:r>
            <a:r>
              <a:rPr lang="en-US" sz="4400" b="1" dirty="0" smtClean="0">
                <a:latin typeface="Calibri"/>
                <a:cs typeface="Calibri"/>
              </a:rPr>
              <a:t>Total Dollars from Donors in Current 12 Months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latin typeface="Calibri"/>
                <a:cs typeface="Calibri"/>
              </a:rPr>
              <a:t>(from the previous years pool)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latin typeface="Calibri"/>
                <a:cs typeface="Calibri"/>
              </a:rPr>
              <a:t>Divided by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b="1" dirty="0" smtClean="0">
                <a:latin typeface="Calibri"/>
                <a:cs typeface="Calibri"/>
              </a:rPr>
              <a:t>   Total Dollars from Donors in Previous 12 Months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C09B-BBEF-44E4-8738-1062C4ECA7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6400" y="0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3F8F24"/>
                </a:solidFill>
              </a:rPr>
              <a:t>Figuring Your Dollar Retention Rate</a:t>
            </a:r>
            <a:endParaRPr lang="en-GB" b="1" dirty="0" smtClean="0">
              <a:solidFill>
                <a:srgbClr val="3F8F2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314968"/>
            <a:ext cx="1521456" cy="4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F8F24"/>
                </a:solidFill>
              </a:rPr>
              <a:t>Your Presenter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023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Jay B. Love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30 Years of Technology Leadership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Over 20,000 Database Installations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Former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Founder &amp; CEO of eTapestry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Former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CEO of Master Software/Fund-Master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AFP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Board Member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AFP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Ethics Committee Chairman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Center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Philanthropy at IU Board Member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Innovation Fund at Butler University Board Member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Gleaners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Food Bank Board Member</a:t>
            </a:r>
          </a:p>
          <a:p>
            <a:pPr marL="457200" lvl="1" indent="0">
              <a:lnSpc>
                <a:spcPct val="80000"/>
              </a:lnSpc>
              <a:buClr>
                <a:srgbClr val="FFCC66"/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Co-Chair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Indianapolis YMCA Capital Campaign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691563" y="139700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HN" sz="16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89474"/>
            <a:ext cx="15240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pic>
        <p:nvPicPr>
          <p:cNvPr id="1027" name="Picture 3" descr="C:\Users\JLove\Dropbox\NEWCO\NEWCO\Speeches\Jay Love Slingshot Pho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79" y="801518"/>
            <a:ext cx="2377646" cy="2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41"/>
            <a:ext cx="8229600" cy="8644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F8F24"/>
                </a:solidFill>
              </a:rPr>
              <a:t>The Extra Importance of</a:t>
            </a:r>
            <a:br>
              <a:rPr lang="en-US" b="1" dirty="0" smtClean="0">
                <a:solidFill>
                  <a:srgbClr val="3F8F24"/>
                </a:solidFill>
              </a:rPr>
            </a:br>
            <a:r>
              <a:rPr lang="en-US" b="1" dirty="0" smtClean="0">
                <a:solidFill>
                  <a:srgbClr val="3F8F24"/>
                </a:solidFill>
              </a:rPr>
              <a:t> Dollar Retention Rate</a:t>
            </a:r>
            <a:endParaRPr lang="en-US" b="1" dirty="0">
              <a:solidFill>
                <a:srgbClr val="3F8F24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@bloomerangtech | </a:t>
            </a:r>
            <a:fld id="{F600C09B-BBEF-44E4-8738-1062C4ECA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837897"/>
            <a:ext cx="8229600" cy="4824247"/>
          </a:xfrm>
          <a:prstGeom prst="rect">
            <a:avLst/>
          </a:prstGeom>
        </p:spPr>
        <p:txBody>
          <a:bodyPr vert="horz" lIns="91440" tIns="45720" rIns="91440" bIns="45720" numCol="2" spcCol="9144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prstClr val="black"/>
                </a:solidFill>
              </a:rPr>
              <a:t>$0 - $25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$26 - $100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$101 - $1,000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$1,001 - $10,000</a:t>
            </a:r>
          </a:p>
          <a:p>
            <a:r>
              <a:rPr lang="en-US" sz="3600" b="1" dirty="0" smtClean="0">
                <a:solidFill>
                  <a:prstClr val="black"/>
                </a:solidFill>
              </a:rPr>
              <a:t>$10,000 &amp; Up  (50% of Total)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                        </a:t>
            </a:r>
            <a:r>
              <a:rPr lang="en-US" sz="2800" b="1" dirty="0" smtClean="0">
                <a:solidFill>
                  <a:prstClr val="black"/>
                </a:solidFill>
              </a:rPr>
              <a:t>(Where do you desire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 a 10% change?)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endParaRPr lang="en-US" sz="3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6934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b="1" dirty="0" smtClean="0">
                <a:solidFill>
                  <a:srgbClr val="3F8F24"/>
                </a:solidFill>
              </a:rPr>
              <a:t>Beyond Dollar Retention Rate?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962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b="1" dirty="0" smtClean="0">
                <a:ea typeface="ＭＳ Ｐゴシック" pitchFamily="34" charset="-128"/>
              </a:rPr>
              <a:t>Seattle’s Lakeside Upper School counts … Bill Gates among its alumni. Rumor has it a fundraiser for the high school called Gates, who asked: “How much is everyone else giving?” About $75 he was told. “So put me down for $75,” said Gates.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b="1" dirty="0" smtClean="0">
                <a:ea typeface="ＭＳ Ｐゴシック" pitchFamily="34" charset="-128"/>
              </a:rPr>
              <a:t>			-- </a:t>
            </a:r>
            <a:r>
              <a:rPr lang="en-US" altLang="ja-JP" b="1" i="1" dirty="0" smtClean="0">
                <a:ea typeface="ＭＳ Ｐゴシック" pitchFamily="34" charset="-128"/>
              </a:rPr>
              <a:t>Forbes</a:t>
            </a:r>
            <a:r>
              <a:rPr lang="en-US" altLang="ja-JP" b="1" dirty="0" smtClean="0">
                <a:ea typeface="ＭＳ Ｐゴシック" pitchFamily="34" charset="-128"/>
              </a:rPr>
              <a:t>, Jan 22, 1996, p. 16</a:t>
            </a:r>
          </a:p>
        </p:txBody>
      </p:sp>
    </p:spTree>
    <p:extLst>
      <p:ext uri="{BB962C8B-B14F-4D97-AF65-F5344CB8AC3E}">
        <p14:creationId xmlns:p14="http://schemas.microsoft.com/office/powerpoint/2010/main" val="14180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80975" y="1676400"/>
            <a:ext cx="8753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</a:t>
            </a:r>
            <a:r>
              <a:rPr lang="en-US" sz="4400" b="1" dirty="0" smtClean="0">
                <a:latin typeface="Calibri"/>
                <a:cs typeface="Calibri"/>
              </a:rPr>
              <a:t>“The </a:t>
            </a:r>
            <a:r>
              <a:rPr lang="en-US" sz="4400" b="1" dirty="0">
                <a:latin typeface="Calibri"/>
                <a:cs typeface="Calibri"/>
              </a:rPr>
              <a:t>total net contribution </a:t>
            </a:r>
            <a:r>
              <a:rPr lang="en-US" sz="4400" b="1" dirty="0" smtClean="0">
                <a:latin typeface="Calibri"/>
                <a:cs typeface="Calibri"/>
              </a:rPr>
              <a:t>that </a:t>
            </a:r>
            <a:r>
              <a:rPr lang="en-US" sz="4400" b="1" dirty="0">
                <a:latin typeface="Calibri"/>
                <a:cs typeface="Calibri"/>
              </a:rPr>
              <a:t>a </a:t>
            </a:r>
            <a:r>
              <a:rPr lang="en-US" sz="4400" b="1" dirty="0" smtClean="0">
                <a:latin typeface="Calibri"/>
                <a:cs typeface="Calibri"/>
              </a:rPr>
              <a:t>customer/donor </a:t>
            </a:r>
            <a:r>
              <a:rPr lang="en-US" sz="4400" b="1" dirty="0">
                <a:latin typeface="Calibri"/>
                <a:cs typeface="Calibri"/>
              </a:rPr>
              <a:t>generates during his/her lifetime </a:t>
            </a:r>
            <a:r>
              <a:rPr lang="en-US" sz="4400" b="1" dirty="0" smtClean="0">
                <a:latin typeface="Calibri"/>
                <a:cs typeface="Calibri"/>
              </a:rPr>
              <a:t>in your database”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6400" y="0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3F8F24"/>
                </a:solidFill>
              </a:rPr>
              <a:t>Defining Lifetime Value </a:t>
            </a:r>
            <a:r>
              <a:rPr lang="en-US" b="1" dirty="0">
                <a:solidFill>
                  <a:srgbClr val="3F8F24"/>
                </a:solidFill>
                <a:cs typeface="Calibri"/>
              </a:rPr>
              <a:t>»</a:t>
            </a:r>
            <a:endParaRPr lang="en-GB" b="1" dirty="0" smtClean="0">
              <a:solidFill>
                <a:srgbClr val="3F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86427" y="173722"/>
            <a:ext cx="78343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 dirty="0" smtClean="0">
                <a:latin typeface="Arial" charset="0"/>
                <a:cs typeface="Arial" charset="0"/>
              </a:rPr>
              <a:t>Lifetime Value or “LTV”</a:t>
            </a:r>
            <a:endParaRPr lang="en-US" sz="4400" b="1" dirty="0">
              <a:latin typeface="Arial" charset="0"/>
              <a:cs typeface="Arial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3400" y="1066800"/>
            <a:ext cx="83820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58813" indent="-65881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58813" indent="-658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LTV =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charset="0"/>
              </a:rPr>
              <a:t>å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 </a:t>
            </a:r>
          </a:p>
          <a:p>
            <a:pPr marL="658813" indent="-658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58813" indent="-658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Where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58813" indent="-65881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 = net contribution from each year’s fundraising activity</a:t>
            </a:r>
          </a:p>
          <a:p>
            <a:pPr marL="658813" indent="-65881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=	expected duration of each relationship in years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725613" y="1912938"/>
            <a:ext cx="5937250" cy="3797300"/>
            <a:chOff x="1440" y="1204"/>
            <a:chExt cx="3740" cy="2392"/>
          </a:xfrm>
        </p:grpSpPr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>
              <a:off x="1588" y="1204"/>
              <a:ext cx="3592" cy="2392"/>
            </a:xfrm>
            <a:prstGeom prst="triangle">
              <a:avLst>
                <a:gd name="adj" fmla="val 49986"/>
              </a:avLst>
            </a:prstGeom>
            <a:solidFill>
              <a:srgbClr val="EAEC5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2885" y="1872"/>
              <a:ext cx="9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>
              <a:off x="2549" y="2352"/>
              <a:ext cx="16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2213" y="2784"/>
              <a:ext cx="23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>
              <a:off x="1925" y="3168"/>
              <a:ext cx="29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3025" y="1592"/>
              <a:ext cx="76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$1000 +</a:t>
              </a:r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2881" y="2065"/>
              <a:ext cx="105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$500 - $1000</a:t>
              </a:r>
            </a:p>
          </p:txBody>
        </p:sp>
        <p:sp>
          <p:nvSpPr>
            <p:cNvPr id="14349" name="Rectangle 12"/>
            <p:cNvSpPr>
              <a:spLocks noChangeArrowheads="1"/>
            </p:cNvSpPr>
            <p:nvPr/>
          </p:nvSpPr>
          <p:spPr bwMode="auto">
            <a:xfrm>
              <a:off x="2857" y="2449"/>
              <a:ext cx="105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$100 - $500</a:t>
              </a:r>
            </a:p>
          </p:txBody>
        </p: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2359" y="3265"/>
              <a:ext cx="19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$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25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and 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under annually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862" y="2920"/>
              <a:ext cx="105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$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25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</a:rPr>
                <a:t>- $100</a:t>
              </a:r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H="1">
              <a:off x="1872" y="1637"/>
              <a:ext cx="676" cy="8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1440" y="1750"/>
              <a:ext cx="8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Value</a:t>
              </a:r>
              <a:endParaRPr lang="en-US" sz="2000" b="1" dirty="0">
                <a:latin typeface="Times New Roman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305" y="1701"/>
              <a:ext cx="539" cy="7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06400" y="0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3F8F24"/>
                </a:solidFill>
              </a:rPr>
              <a:t>Value Segments </a:t>
            </a:r>
            <a:r>
              <a:rPr lang="en-US" b="1" dirty="0" smtClean="0">
                <a:solidFill>
                  <a:srgbClr val="3F8F24"/>
                </a:solidFill>
                <a:cs typeface="Calibri"/>
              </a:rPr>
              <a:t>»</a:t>
            </a:r>
            <a:endParaRPr lang="en-GB" b="1" dirty="0" smtClean="0">
              <a:solidFill>
                <a:srgbClr val="3F8F24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802120" y="2921000"/>
            <a:ext cx="137001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Time</a:t>
            </a:r>
            <a:endParaRPr 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3F8F24"/>
                </a:solidFill>
              </a:rPr>
              <a:t>Why Do Customers Leave? </a:t>
            </a:r>
            <a:br>
              <a:rPr lang="en-GB" b="1" dirty="0" smtClean="0">
                <a:solidFill>
                  <a:srgbClr val="3F8F24"/>
                </a:solidFill>
              </a:rPr>
            </a:br>
            <a:r>
              <a:rPr lang="en-GB" sz="2400" b="1" dirty="0" smtClean="0">
                <a:solidFill>
                  <a:srgbClr val="3F8F24"/>
                </a:solidFill>
              </a:rPr>
              <a:t>(can this apply to donors . . .)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1577366" y="2088671"/>
            <a:ext cx="6552026" cy="3723405"/>
          </a:xfrm>
        </p:spPr>
        <p:txBody>
          <a:bodyPr>
            <a:normAutofit/>
          </a:bodyPr>
          <a:lstStyle/>
          <a:p>
            <a:pPr marL="576263" indent="-576263" eaLnBrk="1" hangingPunct="1">
              <a:buClr>
                <a:srgbClr val="FF0066"/>
              </a:buClr>
              <a:defRPr/>
            </a:pPr>
            <a:r>
              <a:rPr lang="en-GB" sz="3600" b="1" dirty="0" smtClean="0"/>
              <a:t>Death </a:t>
            </a:r>
            <a:r>
              <a:rPr lang="en-GB" sz="3600" dirty="0" smtClean="0"/>
              <a:t>									</a:t>
            </a:r>
            <a:r>
              <a:rPr lang="en-GB" sz="3600" b="1" dirty="0" smtClean="0"/>
              <a:t>1%</a:t>
            </a:r>
          </a:p>
          <a:p>
            <a:pPr marL="576263" indent="-576263" eaLnBrk="1" hangingPunct="1">
              <a:buClr>
                <a:srgbClr val="FF0066"/>
              </a:buClr>
              <a:defRPr/>
            </a:pPr>
            <a:r>
              <a:rPr lang="en-GB" sz="3600" b="1" dirty="0" smtClean="0"/>
              <a:t>Relocation</a:t>
            </a:r>
            <a:r>
              <a:rPr lang="en-GB" sz="3600" b="1" i="1" dirty="0" smtClean="0"/>
              <a:t>							3%</a:t>
            </a:r>
            <a:endParaRPr lang="en-GB" sz="3600" dirty="0" smtClean="0"/>
          </a:p>
          <a:p>
            <a:pPr marL="576263" indent="-576263" eaLnBrk="1" hangingPunct="1">
              <a:buClr>
                <a:srgbClr val="FF0066"/>
              </a:buClr>
              <a:defRPr/>
            </a:pPr>
            <a:r>
              <a:rPr lang="en-GB" sz="3600" b="1" dirty="0" smtClean="0"/>
              <a:t>Won by Competitor </a:t>
            </a:r>
            <a:r>
              <a:rPr lang="en-GB" sz="3600" b="1" i="1" dirty="0" smtClean="0"/>
              <a:t>			5%</a:t>
            </a:r>
            <a:endParaRPr lang="en-GB" sz="3600" dirty="0" smtClean="0"/>
          </a:p>
          <a:p>
            <a:pPr marL="576263" indent="-576263" eaLnBrk="1" hangingPunct="1">
              <a:buClr>
                <a:srgbClr val="FF0066"/>
              </a:buClr>
              <a:defRPr/>
            </a:pPr>
            <a:r>
              <a:rPr lang="en-GB" sz="3600" b="1" dirty="0" smtClean="0"/>
              <a:t>Bad Complaint Handling  	14% </a:t>
            </a:r>
            <a:endParaRPr lang="en-GB" sz="3600" dirty="0" smtClean="0"/>
          </a:p>
          <a:p>
            <a:pPr marL="576263" indent="-576263" eaLnBrk="1" hangingPunct="1">
              <a:buClr>
                <a:srgbClr val="FF0066"/>
              </a:buClr>
              <a:defRPr/>
            </a:pPr>
            <a:r>
              <a:rPr lang="en-GB" sz="3600" b="1" dirty="0" smtClean="0"/>
              <a:t>Lack of Interest from Us   	77%</a:t>
            </a:r>
            <a:endParaRPr lang="en-GB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4678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3F8F24"/>
                </a:solidFill>
              </a:rPr>
              <a:t>Key Reasons For Donors Leaving</a:t>
            </a:r>
            <a:br>
              <a:rPr lang="en-GB" b="1" dirty="0" smtClean="0">
                <a:solidFill>
                  <a:srgbClr val="3F8F24"/>
                </a:solidFill>
              </a:rPr>
            </a:br>
            <a:endParaRPr lang="en-GB" sz="2400" b="1" dirty="0" smtClean="0">
              <a:solidFill>
                <a:srgbClr val="3F8F24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513567" y="1648084"/>
            <a:ext cx="7944633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No longer able to afford support 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No memory of ever supporting!</a:t>
            </a:r>
          </a:p>
          <a:p>
            <a:pPr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/>
              <a:t>Organization asked for inappropriate sums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Feeling that other causes are more deserving</a:t>
            </a:r>
          </a:p>
          <a:p>
            <a:pPr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Not </a:t>
            </a:r>
            <a:r>
              <a:rPr lang="en-GB" sz="2800" b="1" dirty="0"/>
              <a:t>reminded to give again</a:t>
            </a:r>
          </a:p>
          <a:p>
            <a:pPr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Organization </a:t>
            </a:r>
            <a:r>
              <a:rPr lang="en-GB" sz="2800" b="1" dirty="0"/>
              <a:t>did not inform how monies were used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defRPr/>
            </a:pPr>
            <a:r>
              <a:rPr lang="en-GB" sz="2800" b="1" dirty="0" smtClean="0"/>
              <a:t>Did not feel connected!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 rot="9630399">
            <a:off x="5199748" y="28902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r>
              <a:rPr lang="en-US" dirty="0"/>
              <a:t>@bloomerangtech | </a:t>
            </a:r>
            <a:fld id="{F600C09B-BBEF-44E4-8738-1062C4ECA72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9"/>
          <a:stretch/>
        </p:blipFill>
        <p:spPr>
          <a:xfrm>
            <a:off x="-6350" y="1"/>
            <a:ext cx="9144000" cy="61912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9630399">
            <a:off x="5336426" y="2860832"/>
            <a:ext cx="840283" cy="4695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41"/>
            <a:ext cx="8229600" cy="864491"/>
          </a:xfrm>
        </p:spPr>
        <p:txBody>
          <a:bodyPr/>
          <a:lstStyle/>
          <a:p>
            <a:r>
              <a:rPr lang="en-US" b="1" smtClean="0">
                <a:solidFill>
                  <a:srgbClr val="3F8F24"/>
                </a:solidFill>
              </a:rPr>
              <a:t>Automatic Engagement </a:t>
            </a:r>
            <a:r>
              <a:rPr lang="en-US" b="1" dirty="0" smtClean="0">
                <a:solidFill>
                  <a:srgbClr val="3F8F24"/>
                </a:solidFill>
              </a:rPr>
              <a:t>Factors</a:t>
            </a:r>
            <a:endParaRPr lang="en-US" b="1" dirty="0">
              <a:solidFill>
                <a:srgbClr val="3F8F24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r>
              <a:rPr lang="en-US" dirty="0"/>
              <a:t>@bloomerangtech | </a:t>
            </a:r>
            <a:fld id="{F600C09B-BBEF-44E4-8738-1062C4ECA7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74228"/>
            <a:ext cx="8229600" cy="4824247"/>
          </a:xfrm>
          <a:prstGeom prst="rect">
            <a:avLst/>
          </a:prstGeom>
        </p:spPr>
        <p:txBody>
          <a:bodyPr vert="horz" lIns="91440" tIns="45720" rIns="91440" bIns="45720" numCol="2" spcCol="91440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Recency and pattern of giving</a:t>
            </a:r>
          </a:p>
          <a:p>
            <a:r>
              <a:rPr lang="en-US" b="1" dirty="0" smtClean="0"/>
              <a:t>Cash donors vs. sustaining donors</a:t>
            </a:r>
          </a:p>
          <a:p>
            <a:r>
              <a:rPr lang="en-US" b="1" dirty="0" smtClean="0"/>
              <a:t># of years giving  +</a:t>
            </a:r>
          </a:p>
          <a:p>
            <a:r>
              <a:rPr lang="en-US" b="1" dirty="0" smtClean="0"/>
              <a:t>Upgrade / </a:t>
            </a:r>
            <a:br>
              <a:rPr lang="en-US" b="1" dirty="0" smtClean="0"/>
            </a:br>
            <a:r>
              <a:rPr lang="en-US" b="1" dirty="0" smtClean="0"/>
              <a:t>Downgrade + -</a:t>
            </a:r>
          </a:p>
          <a:p>
            <a:r>
              <a:rPr lang="en-US" b="1" dirty="0" smtClean="0"/>
              <a:t>Lapsed -</a:t>
            </a:r>
          </a:p>
          <a:p>
            <a:r>
              <a:rPr lang="en-US" b="1" dirty="0" smtClean="0"/>
              <a:t>Event attendance +</a:t>
            </a:r>
          </a:p>
          <a:p>
            <a:r>
              <a:rPr lang="en-US" b="1" dirty="0" smtClean="0"/>
              <a:t>Opens email +</a:t>
            </a:r>
          </a:p>
          <a:p>
            <a:r>
              <a:rPr lang="en-US" b="1" dirty="0" smtClean="0"/>
              <a:t>Click links in emails +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Unsubscribes </a:t>
            </a:r>
            <a:br>
              <a:rPr lang="en-US" b="1" dirty="0" smtClean="0"/>
            </a:br>
            <a:r>
              <a:rPr lang="en-US" b="1" dirty="0" smtClean="0"/>
              <a:t>from email -</a:t>
            </a:r>
          </a:p>
          <a:p>
            <a:r>
              <a:rPr lang="en-US" b="1" dirty="0" smtClean="0"/>
              <a:t>Has stated communication preferences +</a:t>
            </a:r>
          </a:p>
          <a:p>
            <a:r>
              <a:rPr lang="en-US" b="1" dirty="0" smtClean="0"/>
              <a:t>Has inbound interactions +</a:t>
            </a:r>
          </a:p>
          <a:p>
            <a:r>
              <a:rPr lang="en-US" b="1" dirty="0" smtClean="0"/>
              <a:t>Has soft credits +</a:t>
            </a:r>
          </a:p>
          <a:p>
            <a:r>
              <a:rPr lang="en-US" b="1" dirty="0" smtClean="0"/>
              <a:t>Volunteers +</a:t>
            </a:r>
          </a:p>
          <a:p>
            <a:r>
              <a:rPr lang="en-US" b="1" dirty="0" smtClean="0"/>
              <a:t>Social Media </a:t>
            </a:r>
            <a:br>
              <a:rPr lang="en-US" b="1" dirty="0" smtClean="0"/>
            </a:br>
            <a:r>
              <a:rPr lang="en-US" b="1" dirty="0" smtClean="0"/>
              <a:t>(coming soon)</a:t>
            </a:r>
          </a:p>
          <a:p>
            <a:r>
              <a:rPr lang="en-US" b="1" dirty="0" smtClean="0"/>
              <a:t>…and a whole lot more!</a:t>
            </a:r>
          </a:p>
        </p:txBody>
      </p:sp>
    </p:spTree>
    <p:extLst>
      <p:ext uri="{BB962C8B-B14F-4D97-AF65-F5344CB8AC3E}">
        <p14:creationId xmlns:p14="http://schemas.microsoft.com/office/powerpoint/2010/main" val="35060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535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3F8F24"/>
                </a:solidFill>
              </a:rPr>
              <a:t>6 Key Retention Drivers</a:t>
            </a:r>
            <a:br>
              <a:rPr lang="en-US" b="1" dirty="0" smtClean="0">
                <a:solidFill>
                  <a:srgbClr val="3F8F24"/>
                </a:solidFill>
              </a:rPr>
            </a:br>
            <a:r>
              <a:rPr lang="en-US" sz="3100" b="1" i="1" dirty="0" smtClean="0">
                <a:solidFill>
                  <a:srgbClr val="3F8F24"/>
                </a:solidFill>
              </a:rPr>
              <a:t>(That can double lifetime value)</a:t>
            </a:r>
            <a:endParaRPr lang="en-US" sz="3100" b="1" i="1" dirty="0">
              <a:solidFill>
                <a:srgbClr val="3F8F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1800" y="1741230"/>
            <a:ext cx="8280400" cy="39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Drip feed mission performance data </a:t>
            </a:r>
          </a:p>
          <a:p>
            <a:pPr>
              <a:defRPr/>
            </a:pPr>
            <a:r>
              <a:rPr lang="en-US" b="1" dirty="0" smtClean="0"/>
              <a:t>Connect often  (1</a:t>
            </a:r>
            <a:r>
              <a:rPr lang="en-US" b="1" baseline="30000" dirty="0" smtClean="0"/>
              <a:t>st</a:t>
            </a:r>
            <a:r>
              <a:rPr lang="en-US" b="1" dirty="0" smtClean="0"/>
              <a:t> 90 Days!)</a:t>
            </a:r>
          </a:p>
          <a:p>
            <a:pPr>
              <a:defRPr/>
            </a:pPr>
            <a:r>
              <a:rPr lang="en-US" b="1" dirty="0" smtClean="0"/>
              <a:t>Be personal (SEGMENT via DB)</a:t>
            </a:r>
          </a:p>
          <a:p>
            <a:pPr>
              <a:defRPr/>
            </a:pPr>
            <a:r>
              <a:rPr lang="en-US" b="1" dirty="0" smtClean="0"/>
              <a:t>Develop like a good personal friendship</a:t>
            </a:r>
            <a:endParaRPr lang="en-US" sz="3600" b="1" dirty="0" smtClean="0"/>
          </a:p>
          <a:p>
            <a:pPr>
              <a:defRPr/>
            </a:pPr>
            <a:r>
              <a:rPr lang="en-US" b="1" dirty="0" smtClean="0"/>
              <a:t>Find &amp; use numerous human connectors</a:t>
            </a:r>
          </a:p>
          <a:p>
            <a:pPr>
              <a:defRPr/>
            </a:pPr>
            <a:r>
              <a:rPr lang="en-US" b="1" dirty="0" smtClean="0"/>
              <a:t>Always communicate what monies are doing!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968655"/>
            <a:ext cx="8105774" cy="200898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3500" b="1" dirty="0" smtClean="0"/>
              <a:t>   </a:t>
            </a:r>
            <a:r>
              <a:rPr lang="en-GB" sz="6400" b="1" dirty="0" smtClean="0"/>
              <a:t>In our surveys, less than 5% of fundraising offices know their current Retention Rate . . 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4" y="3781425"/>
            <a:ext cx="1936433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8150" y="0"/>
            <a:ext cx="8705849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b="1" dirty="0" smtClean="0">
                <a:solidFill>
                  <a:srgbClr val="3F8F24"/>
                </a:solidFill>
              </a:rPr>
              <a:t>Do you know your Retention %?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82"/>
            <a:ext cx="8610600" cy="229379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F8F24"/>
                </a:solidFill>
              </a:rPr>
              <a:t> </a:t>
            </a:r>
            <a:r>
              <a:rPr lang="en-US" sz="2800" dirty="0" smtClean="0">
                <a:solidFill>
                  <a:srgbClr val="3F8F24"/>
                </a:solidFill>
              </a:rPr>
              <a:t>Donor Communication Best Practices</a:t>
            </a:r>
            <a:r>
              <a:rPr lang="en-US" sz="3200" dirty="0" smtClean="0">
                <a:solidFill>
                  <a:srgbClr val="3F8F24"/>
                </a:solidFill>
              </a:rPr>
              <a:t/>
            </a:r>
            <a:br>
              <a:rPr lang="en-US" sz="3200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200" b="1" dirty="0" smtClean="0">
                <a:solidFill>
                  <a:srgbClr val="3F8F24"/>
                </a:solidFill>
              </a:rPr>
              <a:t/>
            </a:r>
            <a:br>
              <a:rPr lang="en-US" sz="3200" b="1" dirty="0" smtClean="0">
                <a:solidFill>
                  <a:srgbClr val="3F8F24"/>
                </a:solidFill>
              </a:rPr>
            </a:br>
            <a:r>
              <a:rPr lang="en-US" sz="3600" b="1" dirty="0" smtClean="0">
                <a:solidFill>
                  <a:srgbClr val="3F8F24"/>
                </a:solidFill>
              </a:rPr>
              <a:t/>
            </a:r>
            <a:br>
              <a:rPr lang="en-US" sz="3600" b="1" dirty="0" smtClean="0">
                <a:solidFill>
                  <a:srgbClr val="3F8F24"/>
                </a:solidFill>
              </a:rPr>
            </a:br>
            <a:r>
              <a:rPr lang="en-US" sz="3600" dirty="0">
                <a:solidFill>
                  <a:srgbClr val="3F8F24"/>
                </a:solidFill>
              </a:rPr>
              <a:t/>
            </a:r>
            <a:br>
              <a:rPr lang="en-US" sz="3600" dirty="0">
                <a:solidFill>
                  <a:srgbClr val="3F8F24"/>
                </a:solidFill>
              </a:rPr>
            </a:br>
            <a:endParaRPr lang="en-US" sz="3600" dirty="0">
              <a:solidFill>
                <a:srgbClr val="3F8F2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691" y="1265351"/>
            <a:ext cx="6428509" cy="1970617"/>
          </a:xfrm>
        </p:spPr>
        <p:txBody>
          <a:bodyPr>
            <a:noAutofit/>
          </a:bodyPr>
          <a:lstStyle/>
          <a:p>
            <a:endParaRPr lang="en-US" sz="2500" b="1" dirty="0" smtClean="0">
              <a:solidFill>
                <a:schemeClr val="tx1"/>
              </a:solidFill>
            </a:endParaRPr>
          </a:p>
          <a:p>
            <a:endParaRPr lang="en-US" sz="2500" b="1" dirty="0" smtClean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Mr. Tom Ahern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2500" b="1" dirty="0" smtClean="0">
                <a:solidFill>
                  <a:schemeClr val="tx1"/>
                </a:solidFill>
              </a:rPr>
              <a:t>Bloomerang Donor Communications </a:t>
            </a:r>
          </a:p>
          <a:p>
            <a:r>
              <a:rPr lang="en-US" sz="2500" b="1" dirty="0" smtClean="0">
                <a:solidFill>
                  <a:schemeClr val="tx1"/>
                </a:solidFill>
              </a:rPr>
              <a:t>Head Coach </a:t>
            </a:r>
          </a:p>
          <a:p>
            <a:endParaRPr lang="en-US" sz="15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691" y="3820775"/>
            <a:ext cx="87703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smtClean="0"/>
              <a:t>"</a:t>
            </a:r>
            <a:r>
              <a:rPr lang="en-US" sz="3200" b="1" dirty="0"/>
              <a:t>Successful direct mail appeals are quite simple. At heart, they are love letters to donors </a:t>
            </a:r>
            <a:r>
              <a:rPr lang="en-US" sz="3200" b="1" dirty="0" smtClean="0"/>
              <a:t>&amp; </a:t>
            </a:r>
            <a:r>
              <a:rPr lang="en-US" sz="3200" b="1" dirty="0"/>
              <a:t>prospects, woven through with clear cries for help."</a:t>
            </a:r>
          </a:p>
          <a:p>
            <a:pPr>
              <a:defRPr/>
            </a:pPr>
            <a:endParaRPr lang="en-GB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65734"/>
            <a:ext cx="217988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You’re trying for “mental nods.”</a:t>
            </a:r>
            <a:endParaRPr lang="en-US" sz="96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/>
              </a:rPr>
              <a:t>Secret to Success #1 </a:t>
            </a:r>
            <a:r>
              <a:rPr lang="en-US" b="1" dirty="0" smtClean="0">
                <a:solidFill>
                  <a:srgbClr val="3F8F24"/>
                </a:solidFill>
                <a:latin typeface="Calibri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/>
              </a:rPr>
            </a:br>
            <a:endParaRPr lang="en-GB" sz="2400" b="1" dirty="0" smtClean="0">
              <a:solidFill>
                <a:srgbClr val="3F8F2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97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3276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Your appeal is 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NOT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about how wonderful your organization is.</a:t>
            </a:r>
            <a:b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Your appeal 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IS 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about how wonderful the donor is.</a:t>
            </a:r>
            <a:endParaRPr lang="en-US" sz="9600" b="1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#2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6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en-US" b="1" baseline="3000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paragraph: 10 words or less.</a:t>
            </a:r>
            <a:endParaRPr lang="en-US" sz="9600" b="1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#3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7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Multiple asks</a:t>
            </a:r>
            <a:endParaRPr lang="en-US" sz="9600" b="1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#4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7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Don’t bore me.</a:t>
            </a:r>
            <a:endParaRPr lang="en-US" sz="9600" b="1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#5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Know your SMIT.</a:t>
            </a:r>
            <a:b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</a:t>
            </a:r>
            <a:r>
              <a:rPr lang="en-US" b="1" smtClean="0">
                <a:solidFill>
                  <a:srgbClr val="B3B3B3"/>
                </a:solidFill>
                <a:latin typeface="Calibri" pitchFamily="34" charset="0"/>
                <a:ea typeface="ＭＳ Ｐゴシック" pitchFamily="34" charset="-128"/>
              </a:rPr>
              <a:t>ingle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M</a:t>
            </a:r>
            <a:r>
              <a:rPr lang="en-US" b="1" smtClean="0">
                <a:solidFill>
                  <a:srgbClr val="B3B3B3"/>
                </a:solidFill>
                <a:latin typeface="Calibri" pitchFamily="34" charset="0"/>
                <a:ea typeface="ＭＳ Ｐゴシック" pitchFamily="34" charset="-128"/>
              </a:rPr>
              <a:t>ost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I</a:t>
            </a:r>
            <a:r>
              <a:rPr lang="en-US" b="1" smtClean="0">
                <a:solidFill>
                  <a:srgbClr val="B3B3B3"/>
                </a:solidFill>
                <a:latin typeface="Calibri" pitchFamily="34" charset="0"/>
                <a:ea typeface="ＭＳ Ｐゴシック" pitchFamily="34" charset="-128"/>
              </a:rPr>
              <a:t>mportant</a:t>
            </a:r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T</a:t>
            </a:r>
            <a:r>
              <a:rPr lang="en-US" b="1" smtClean="0">
                <a:solidFill>
                  <a:srgbClr val="B3B3B3"/>
                </a:solidFill>
                <a:latin typeface="Calibri" pitchFamily="34" charset="0"/>
                <a:ea typeface="ＭＳ Ｐゴシック" pitchFamily="34" charset="-128"/>
              </a:rPr>
              <a:t>hing.</a:t>
            </a:r>
            <a:endParaRPr lang="en-US" sz="9600" b="1" smtClean="0">
              <a:solidFill>
                <a:srgbClr val="B3B3B3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#6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8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Get them into a fight.</a:t>
            </a:r>
            <a:endParaRPr lang="en-US" sz="9600" b="1" smtClean="0">
              <a:solidFill>
                <a:srgbClr val="B3B3B3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#7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4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172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Make a promise.</a:t>
            </a:r>
            <a:endParaRPr lang="en-US" sz="9600" b="1" smtClean="0">
              <a:solidFill>
                <a:srgbClr val="B3B3B3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354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>Secret to Success #8 </a:t>
            </a:r>
            <a:r>
              <a:rPr lang="en-US" b="1" dirty="0" smtClean="0">
                <a:solidFill>
                  <a:srgbClr val="3F8F24"/>
                </a:solidFill>
                <a:latin typeface="Calibri" pitchFamily="34" charset="0"/>
                <a:cs typeface="Calibri"/>
              </a:rPr>
              <a:t>»</a:t>
            </a:r>
            <a: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3F8F24"/>
                </a:solidFill>
                <a:latin typeface="Calibri" pitchFamily="34" charset="0"/>
              </a:rPr>
            </a:br>
            <a:endParaRPr lang="en-GB" sz="2400" b="1" dirty="0" smtClean="0">
              <a:solidFill>
                <a:srgbClr val="3F8F2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9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2166775"/>
            <a:ext cx="8105774" cy="16432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3500" b="1" dirty="0" smtClean="0"/>
              <a:t>   </a:t>
            </a:r>
            <a:endParaRPr lang="en-GB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723900" y="2824674"/>
            <a:ext cx="4572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600" b="1" dirty="0"/>
              <a:t>50%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600" b="1" dirty="0"/>
              <a:t>100%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GB" sz="3600" b="1" dirty="0"/>
              <a:t>150-200%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4" y="3781425"/>
            <a:ext cx="1936433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8149" y="411480"/>
            <a:ext cx="8705849" cy="199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b="1" dirty="0" smtClean="0">
                <a:solidFill>
                  <a:srgbClr val="3F8F24"/>
                </a:solidFill>
              </a:rPr>
              <a:t>What does a 10% increase in Donor Retention rates mean in terms of LIFETIME dollars raised?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345" y="-655320"/>
            <a:ext cx="10737183" cy="81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78" y="-518160"/>
            <a:ext cx="10329541" cy="79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400" y="-257013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800" b="1" dirty="0" smtClean="0">
                <a:solidFill>
                  <a:srgbClr val="3F8F24"/>
                </a:solidFill>
              </a:rPr>
              <a:t>Engagement Begins With The Thank You!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27116"/>
            <a:ext cx="4876800" cy="541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535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3F8F24"/>
                </a:solidFill>
              </a:rPr>
              <a:t>5 Acknowledgment Principles</a:t>
            </a:r>
            <a:br>
              <a:rPr lang="en-US" b="1" dirty="0" smtClean="0">
                <a:solidFill>
                  <a:srgbClr val="3F8F24"/>
                </a:solidFill>
              </a:rPr>
            </a:br>
            <a:r>
              <a:rPr lang="en-US" sz="3100" b="1" i="1" dirty="0" smtClean="0">
                <a:solidFill>
                  <a:srgbClr val="3F8F24"/>
                </a:solidFill>
              </a:rPr>
              <a:t>(Drastically Improve First Year Donor Retention)</a:t>
            </a:r>
            <a:endParaRPr lang="en-US" sz="3100" b="1" i="1" dirty="0">
              <a:solidFill>
                <a:srgbClr val="3F8F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1800" y="1741230"/>
            <a:ext cx="8280400" cy="39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48 Hour Rule </a:t>
            </a:r>
          </a:p>
          <a:p>
            <a:pPr>
              <a:defRPr/>
            </a:pPr>
            <a:r>
              <a:rPr lang="en-US" b="1" dirty="0" smtClean="0"/>
              <a:t>Be Different Than the Rest</a:t>
            </a:r>
          </a:p>
          <a:p>
            <a:pPr>
              <a:defRPr/>
            </a:pPr>
            <a:r>
              <a:rPr lang="en-US" b="1" dirty="0" smtClean="0"/>
              <a:t>Handwritten Rule Written Communications</a:t>
            </a:r>
          </a:p>
          <a:p>
            <a:pPr>
              <a:defRPr/>
            </a:pPr>
            <a:r>
              <a:rPr lang="en-US" b="1" dirty="0" smtClean="0"/>
              <a:t>State Exactly What the Monies will Fund </a:t>
            </a:r>
            <a:endParaRPr lang="en-US" sz="3600" b="1" dirty="0" smtClean="0"/>
          </a:p>
          <a:p>
            <a:pPr>
              <a:defRPr/>
            </a:pPr>
            <a:r>
              <a:rPr lang="en-US" b="1" dirty="0" smtClean="0"/>
              <a:t>Call or See in Person as Often as Possible 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22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535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3F8F24"/>
                </a:solidFill>
              </a:rPr>
              <a:t>5 Communication Strategy Practices</a:t>
            </a:r>
            <a:br>
              <a:rPr lang="en-US" b="1" dirty="0" smtClean="0">
                <a:solidFill>
                  <a:srgbClr val="3F8F24"/>
                </a:solidFill>
              </a:rPr>
            </a:br>
            <a:r>
              <a:rPr lang="en-US" sz="3100" b="1" i="1" dirty="0" smtClean="0">
                <a:solidFill>
                  <a:srgbClr val="3F8F24"/>
                </a:solidFill>
              </a:rPr>
              <a:t>(Involve Your Entire Fundraising Team)</a:t>
            </a:r>
            <a:endParaRPr lang="en-US" sz="3100" b="1" i="1" dirty="0">
              <a:solidFill>
                <a:srgbClr val="3F8F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1800" y="1741230"/>
            <a:ext cx="8407400" cy="392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Fully Map a Track for Each Key Segment </a:t>
            </a:r>
          </a:p>
          <a:p>
            <a:pPr>
              <a:defRPr/>
            </a:pPr>
            <a:r>
              <a:rPr lang="en-US" b="1" dirty="0" smtClean="0"/>
              <a:t>Survey in 1</a:t>
            </a:r>
            <a:r>
              <a:rPr lang="en-US" b="1" baseline="30000" dirty="0" smtClean="0"/>
              <a:t>st</a:t>
            </a:r>
            <a:r>
              <a:rPr lang="en-US" b="1" dirty="0" smtClean="0"/>
              <a:t> 90 Days, Then “Honor”</a:t>
            </a:r>
          </a:p>
          <a:p>
            <a:pPr>
              <a:defRPr/>
            </a:pPr>
            <a:r>
              <a:rPr lang="en-US" b="1" dirty="0" smtClean="0"/>
              <a:t>Involve Human Connectors</a:t>
            </a:r>
          </a:p>
          <a:p>
            <a:pPr>
              <a:defRPr/>
            </a:pPr>
            <a:r>
              <a:rPr lang="en-US" b="1" dirty="0" smtClean="0"/>
              <a:t>Nurture Means Personal </a:t>
            </a:r>
            <a:endParaRPr lang="en-US" sz="3600" b="1" dirty="0" smtClean="0"/>
          </a:p>
          <a:p>
            <a:pPr>
              <a:defRPr/>
            </a:pPr>
            <a:r>
              <a:rPr lang="en-US" b="1" dirty="0" smtClean="0"/>
              <a:t>Never Forget the “You” Test for EVERY “Touch”  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8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41884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en-US" sz="31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</a:br>
            <a:r>
              <a:rPr lang="en-US" sz="3100" b="1" dirty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en-US" sz="3100" b="1" dirty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</a:br>
            <a:r>
              <a:rPr lang="en-US" sz="7200" b="1" dirty="0" smtClean="0">
                <a:solidFill>
                  <a:srgbClr val="3F8F24"/>
                </a:solidFill>
                <a:latin typeface="Calibri"/>
                <a:ea typeface="Times New Roman"/>
                <a:cs typeface="Calibri"/>
              </a:rPr>
              <a:t>Questions?</a:t>
            </a:r>
            <a:r>
              <a:rPr lang="en-US" sz="72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sz="7200" b="1" dirty="0">
                <a:solidFill>
                  <a:srgbClr val="FF0000"/>
                </a:solidFill>
                <a:latin typeface="Times New Roman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Presenter:  Jay B. Love</a:t>
            </a:r>
            <a:br>
              <a:rPr lang="en-US" sz="3100" b="1" dirty="0" smtClean="0"/>
            </a:br>
            <a:r>
              <a:rPr lang="en-US" sz="3100" b="1" smtClean="0"/>
              <a:t>jay.love</a:t>
            </a:r>
            <a:r>
              <a:rPr lang="en-US" sz="3100" b="1" err="1" smtClean="0"/>
              <a:t>@</a:t>
            </a:r>
            <a:r>
              <a:rPr lang="en-US" sz="3100" b="1" smtClean="0"/>
              <a:t>bloomerang.co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Bloomerang-Logo-Hor-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680200" y="633025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00C09B-BBEF-44E4-8738-1062C4ECA72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71501"/>
            <a:ext cx="7772400" cy="39155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b="1" dirty="0" smtClean="0"/>
              <a:t>Improving donor retention rates by 10% can improve LIFETIME dollars raised by?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b="1" dirty="0" smtClean="0"/>
          </a:p>
          <a:p>
            <a:pPr eaLnBrk="1" hangingPunct="1">
              <a:defRPr/>
            </a:pPr>
            <a:r>
              <a:rPr lang="en-GB" sz="4800" b="1" dirty="0" smtClean="0">
                <a:solidFill>
                  <a:srgbClr val="000000"/>
                </a:solidFill>
              </a:rPr>
              <a:t>150-200%!</a:t>
            </a:r>
          </a:p>
          <a:p>
            <a:pPr eaLnBrk="1" hangingPunct="1">
              <a:defRPr/>
            </a:pPr>
            <a:endParaRPr lang="en-GB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71600" lvl="3" indent="0"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(Do we have your attention yet?)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125056"/>
            <a:ext cx="1655245" cy="164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41885"/>
            <a:ext cx="9144000" cy="6161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oomerang-Logo-Hor-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" y="6319719"/>
            <a:ext cx="2692400" cy="487482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0200" y="6330253"/>
            <a:ext cx="2133600" cy="365125"/>
          </a:xfrm>
        </p:spPr>
        <p:txBody>
          <a:bodyPr/>
          <a:lstStyle/>
          <a:p>
            <a:fld id="{F600C09B-BBEF-44E4-8738-1062C4ECA7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8150" y="0"/>
            <a:ext cx="8705849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3F8F24"/>
                </a:solidFill>
              </a:rPr>
              <a:t>Is Retention important for NPO’s?  </a:t>
            </a:r>
            <a:endParaRPr lang="en-GB" b="1" dirty="0" smtClean="0">
              <a:solidFill>
                <a:srgbClr val="3F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5374151"/>
            <a:ext cx="9143999" cy="2967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Let’s dig even deeper into “actual” NPO data . . 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3999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rgbClr val="3F8F24"/>
                </a:solidFill>
              </a:rPr>
              <a:t>This scares most NPO Board Members </a:t>
            </a:r>
            <a:endParaRPr lang="en-GB" sz="4000" b="1" dirty="0" smtClean="0">
              <a:solidFill>
                <a:srgbClr val="3F8F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05477"/>
              </p:ext>
            </p:extLst>
          </p:nvPr>
        </p:nvGraphicFramePr>
        <p:xfrm>
          <a:off x="110059" y="1339258"/>
          <a:ext cx="8906940" cy="38254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2420"/>
                <a:gridCol w="1272420"/>
                <a:gridCol w="1272420"/>
                <a:gridCol w="1272420"/>
                <a:gridCol w="1272420"/>
                <a:gridCol w="1272420"/>
                <a:gridCol w="1272420"/>
              </a:tblGrid>
              <a:tr h="660043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</a:t>
                      </a:r>
                      <a:r>
                        <a:rPr lang="en-US" baseline="0" dirty="0" smtClean="0"/>
                        <a:t> Attrition Over Five Years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181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Donors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Attrition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Donors Remaining After 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Donors Remaining After 2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Donors Remaining After 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Donors Remaining After 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Donors Remaining</a:t>
                      </a:r>
                      <a:r>
                        <a:rPr lang="en-US" baseline="0" dirty="0" smtClean="0"/>
                        <a:t> After 5 Years</a:t>
                      </a:r>
                      <a:endParaRPr lang="en-US" dirty="0"/>
                    </a:p>
                  </a:txBody>
                  <a:tcPr/>
                </a:tc>
              </a:tr>
              <a:tr h="582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</a:tr>
              <a:tr h="5824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</a:tr>
              <a:tr h="5824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533399"/>
            <a:ext cx="2757159" cy="18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1" y="2804160"/>
            <a:ext cx="831862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Fundraising Effectiveness Project (FEP</a:t>
            </a:r>
            <a:r>
              <a:rPr lang="en-US" sz="4000" b="1" dirty="0" smtClean="0">
                <a:solidFill>
                  <a:prstClr val="black"/>
                </a:solidFill>
              </a:rPr>
              <a:t>)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i="1" dirty="0">
                <a:solidFill>
                  <a:prstClr val="black"/>
                </a:solidFill>
              </a:rPr>
              <a:t>A project to help nonprofit organizations </a:t>
            </a:r>
            <a:endParaRPr lang="en-US" sz="2400" b="1" i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</a:rPr>
              <a:t>measure </a:t>
            </a:r>
            <a:r>
              <a:rPr lang="en-US" sz="2400" b="1" i="1" dirty="0">
                <a:solidFill>
                  <a:prstClr val="black"/>
                </a:solidFill>
              </a:rPr>
              <a:t>and </a:t>
            </a:r>
            <a:r>
              <a:rPr lang="en-US" sz="2400" b="1" i="1" dirty="0" smtClean="0">
                <a:solidFill>
                  <a:prstClr val="black"/>
                </a:solidFill>
              </a:rPr>
              <a:t>compare</a:t>
            </a:r>
          </a:p>
          <a:p>
            <a:endParaRPr lang="en-US" sz="2400" i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6"/>
          <a:stretch/>
        </p:blipFill>
        <p:spPr bwMode="auto">
          <a:xfrm>
            <a:off x="4332817" y="644728"/>
            <a:ext cx="4336323" cy="145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3482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3F8F24"/>
                </a:solidFill>
                <a:cs typeface="Calibri"/>
              </a:rPr>
              <a:t>Fundraising Effectiveness Survey Report “FEP”</a:t>
            </a:r>
            <a:br>
              <a:rPr lang="en-US" sz="3000" b="1" dirty="0" smtClean="0">
                <a:solidFill>
                  <a:srgbClr val="3F8F24"/>
                </a:solidFill>
                <a:cs typeface="Calibri"/>
              </a:rPr>
            </a:br>
            <a:r>
              <a:rPr lang="en-US" sz="3000" b="1" dirty="0" smtClean="0">
                <a:solidFill>
                  <a:srgbClr val="3F8F24"/>
                </a:solidFill>
                <a:cs typeface="Calibri"/>
              </a:rPr>
              <a:t> </a:t>
            </a:r>
            <a:endParaRPr lang="en-US" sz="3000" dirty="0">
              <a:solidFill>
                <a:srgbClr val="3F8F24"/>
              </a:solidFill>
              <a:cs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288474"/>
            <a:ext cx="7772400" cy="4197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0" b="1" dirty="0" smtClean="0">
                <a:solidFill>
                  <a:prstClr val="black"/>
                </a:solidFill>
                <a:cs typeface="Calibri"/>
              </a:rPr>
              <a:t>Participating Donor Software Firms:</a:t>
            </a:r>
          </a:p>
          <a:p>
            <a:endParaRPr lang="en-US" sz="5000" b="1" dirty="0" smtClean="0">
              <a:solidFill>
                <a:prstClr val="black"/>
              </a:solidFill>
              <a:cs typeface="Calibri"/>
            </a:endParaRP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Donor2/Campus Management Corporation	</a:t>
            </a:r>
          </a:p>
          <a:p>
            <a:r>
              <a:rPr lang="en-US" sz="5000" b="1" dirty="0" err="1" smtClean="0">
                <a:solidFill>
                  <a:prstClr val="black"/>
                </a:solidFill>
                <a:cs typeface="Calibri"/>
              </a:rPr>
              <a:t>PhilanthrAppeal</a:t>
            </a:r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 (</a:t>
            </a:r>
            <a:r>
              <a:rPr lang="en-US" sz="5000" b="1" dirty="0" err="1" smtClean="0">
                <a:solidFill>
                  <a:prstClr val="black"/>
                </a:solidFill>
                <a:cs typeface="Calibri"/>
              </a:rPr>
              <a:t>FundTrack</a:t>
            </a:r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 Software)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DonorPerfect Fundraising Software		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The Raiser’s Edge ® (Blackbaud)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eTapestry 							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Avectra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Bloomerang		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Sage Software</a:t>
            </a:r>
          </a:p>
          <a:p>
            <a:r>
              <a:rPr lang="en-US" sz="5000" b="1" dirty="0" err="1" smtClean="0">
                <a:solidFill>
                  <a:prstClr val="black"/>
                </a:solidFill>
                <a:cs typeface="Calibri"/>
              </a:rPr>
              <a:t>MatchMaker</a:t>
            </a:r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cs typeface="Calibri"/>
              </a:rPr>
              <a:t>FundRaising</a:t>
            </a:r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 Software		</a:t>
            </a:r>
          </a:p>
          <a:p>
            <a:r>
              <a:rPr lang="en-US" sz="5000" b="1" dirty="0" err="1" smtClean="0">
                <a:solidFill>
                  <a:prstClr val="black"/>
                </a:solidFill>
                <a:cs typeface="Calibri"/>
              </a:rPr>
              <a:t>Telosa</a:t>
            </a:r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 Software (Exceed!)</a:t>
            </a:r>
          </a:p>
          <a:p>
            <a:r>
              <a:rPr lang="en-US" sz="5000" b="1" dirty="0" smtClean="0">
                <a:solidFill>
                  <a:prstClr val="black"/>
                </a:solidFill>
                <a:cs typeface="Calibri"/>
              </a:rPr>
              <a:t>Metafile</a:t>
            </a:r>
            <a:endParaRPr lang="en-US" sz="50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6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tock\photo\Misc_photos\fotolia_597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3722841" cy="41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0" y="980728"/>
            <a:ext cx="4606280" cy="388843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Donor Retention Rate was </a:t>
            </a:r>
            <a:r>
              <a:rPr lang="en-US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39%</a:t>
            </a:r>
            <a:endParaRPr lang="en-US" sz="36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Donor Attrition was </a:t>
            </a:r>
            <a:r>
              <a:rPr lang="en-US" sz="4800" b="1" u="sng" dirty="0" smtClean="0">
                <a:solidFill>
                  <a:srgbClr val="FF0000"/>
                </a:solidFill>
              </a:rPr>
              <a:t>61%</a:t>
            </a:r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400" y="0"/>
            <a:ext cx="8737600" cy="148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800" b="1" dirty="0" smtClean="0">
                <a:solidFill>
                  <a:srgbClr val="3F8F24"/>
                </a:solidFill>
              </a:rPr>
              <a:t>2012 FEP Data on Donor Retention Rate </a:t>
            </a:r>
          </a:p>
        </p:txBody>
      </p:sp>
    </p:spTree>
    <p:extLst>
      <p:ext uri="{BB962C8B-B14F-4D97-AF65-F5344CB8AC3E}">
        <p14:creationId xmlns:p14="http://schemas.microsoft.com/office/powerpoint/2010/main" val="8857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7802</TotalTime>
  <Words>1097</Words>
  <Application>Microsoft Office PowerPoint</Application>
  <PresentationFormat>On-screen Show (4:3)</PresentationFormat>
  <Paragraphs>277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ヒラギノ角ゴ Pro W3</vt:lpstr>
      <vt:lpstr>Office Theme</vt:lpstr>
      <vt:lpstr>15_Office Theme</vt:lpstr>
      <vt:lpstr>16_Office Theme</vt:lpstr>
      <vt:lpstr>17_Office Theme</vt:lpstr>
      <vt:lpstr>9_Office Theme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PowerPoint Presentation</vt:lpstr>
      <vt:lpstr>Your Presenter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Cue the ExpertS:     </vt:lpstr>
      <vt:lpstr>PowerPoint Presentation</vt:lpstr>
      <vt:lpstr>  Donor Retention Best Practices     </vt:lpstr>
      <vt:lpstr>Donor Retention Made Simple</vt:lpstr>
      <vt:lpstr>PowerPoint Presentation</vt:lpstr>
      <vt:lpstr>PowerPoint Presentation</vt:lpstr>
      <vt:lpstr>The Extra Importance of  Dollar Retention Rate</vt:lpstr>
      <vt:lpstr>Beyond Dollar Retention Rate?</vt:lpstr>
      <vt:lpstr>PowerPoint Presentation</vt:lpstr>
      <vt:lpstr> </vt:lpstr>
      <vt:lpstr> </vt:lpstr>
      <vt:lpstr>Why Do Customers Leave?  (can this apply to donors . . .)</vt:lpstr>
      <vt:lpstr>Key Reasons For Donors Leaving </vt:lpstr>
      <vt:lpstr>PowerPoint Presentation</vt:lpstr>
      <vt:lpstr>Automatic Engagement Factors</vt:lpstr>
      <vt:lpstr>6 Key Retention Drivers (That can double lifetime value)</vt:lpstr>
      <vt:lpstr> Donor Communication Best Practices     </vt:lpstr>
      <vt:lpstr>You’re trying for “mental nods.”</vt:lpstr>
      <vt:lpstr>Your appeal is NOT about how wonderful your organization is.  Your appeal IS about how wonderful the donor is.</vt:lpstr>
      <vt:lpstr>1st paragraph: 10 words or less.</vt:lpstr>
      <vt:lpstr>Multiple asks</vt:lpstr>
      <vt:lpstr>Don’t bore me.</vt:lpstr>
      <vt:lpstr>Know your SMIT. Single Most Important Thing.</vt:lpstr>
      <vt:lpstr>Get them into a fight.</vt:lpstr>
      <vt:lpstr>Make a promise.</vt:lpstr>
      <vt:lpstr>PowerPoint Presentation</vt:lpstr>
      <vt:lpstr>PowerPoint Presentation</vt:lpstr>
      <vt:lpstr>PowerPoint Presentation</vt:lpstr>
      <vt:lpstr>PowerPoint Presentation</vt:lpstr>
      <vt:lpstr>5 Acknowledgment Principles (Drastically Improve First Year Donor Retention)</vt:lpstr>
      <vt:lpstr>5 Communication Strategy Practices (Involve Your Entire Fundraising Team)</vt:lpstr>
      <vt:lpstr>  Questions?    Presenter:  Jay B. Love jay.love@bloomerang.co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This Presentation Will Be Here</dc:title>
  <dc:creator>Nathan Sinsabaugh</dc:creator>
  <cp:lastModifiedBy>Jason Starner</cp:lastModifiedBy>
  <cp:revision>177</cp:revision>
  <cp:lastPrinted>2014-05-16T14:01:32Z</cp:lastPrinted>
  <dcterms:created xsi:type="dcterms:W3CDTF">2012-09-17T14:59:31Z</dcterms:created>
  <dcterms:modified xsi:type="dcterms:W3CDTF">2014-05-16T14:02:25Z</dcterms:modified>
</cp:coreProperties>
</file>